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0045700" cx="141986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" roundtripDataSignature="AMtx7mjaL+4SIMYPnKymDpH/YcKGneWP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090946" y="1029665"/>
            <a:ext cx="1836085" cy="2753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54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Enter category</a:t>
            </a:r>
            <a:endParaRPr sz="1683"/>
          </a:p>
        </p:txBody>
      </p:sp>
      <p:sp>
        <p:nvSpPr>
          <p:cNvPr id="85" name="Google Shape;85;p1"/>
          <p:cNvSpPr txBox="1"/>
          <p:nvPr/>
        </p:nvSpPr>
        <p:spPr>
          <a:xfrm>
            <a:off x="2065275" y="2574775"/>
            <a:ext cx="18042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77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Enter institution / company</a:t>
            </a:r>
            <a:endParaRPr sz="1700"/>
          </a:p>
        </p:txBody>
      </p:sp>
      <p:sp>
        <p:nvSpPr>
          <p:cNvPr id="86" name="Google Shape;86;p1"/>
          <p:cNvSpPr txBox="1"/>
          <p:nvPr/>
        </p:nvSpPr>
        <p:spPr>
          <a:xfrm>
            <a:off x="4903208" y="1968022"/>
            <a:ext cx="26352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77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Enter name</a:t>
            </a:r>
            <a:endParaRPr sz="1700"/>
          </a:p>
        </p:txBody>
      </p:sp>
      <p:sp>
        <p:nvSpPr>
          <p:cNvPr id="87" name="Google Shape;87;p1"/>
          <p:cNvSpPr txBox="1"/>
          <p:nvPr/>
        </p:nvSpPr>
        <p:spPr>
          <a:xfrm>
            <a:off x="2065278" y="1575511"/>
            <a:ext cx="1527600" cy="22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995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77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Enter registration ID</a:t>
            </a:r>
            <a:endParaRPr sz="1700"/>
          </a:p>
        </p:txBody>
      </p:sp>
      <p:grpSp>
        <p:nvGrpSpPr>
          <p:cNvPr id="88" name="Google Shape;88;p1"/>
          <p:cNvGrpSpPr/>
          <p:nvPr/>
        </p:nvGrpSpPr>
        <p:grpSpPr>
          <a:xfrm>
            <a:off x="2065228" y="2075074"/>
            <a:ext cx="1527629" cy="229144"/>
            <a:chOff x="0" y="0"/>
            <a:chExt cx="2036838" cy="305526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2036838" cy="305526"/>
            </a:xfrm>
            <a:custGeom>
              <a:rect b="b" l="l" r="r" t="t"/>
              <a:pathLst>
                <a:path extrusionOk="0" h="305526" w="2036838">
                  <a:moveTo>
                    <a:pt x="0" y="0"/>
                  </a:moveTo>
                  <a:lnTo>
                    <a:pt x="2036838" y="0"/>
                  </a:lnTo>
                  <a:lnTo>
                    <a:pt x="2036838" y="305526"/>
                  </a:lnTo>
                  <a:lnTo>
                    <a:pt x="0" y="305526"/>
                  </a:lnTo>
                  <a:close/>
                </a:path>
              </a:pathLst>
            </a:custGeom>
            <a:blipFill rotWithShape="1">
              <a:blip r:embed="rId4">
                <a:alphaModFix amt="0"/>
              </a:blip>
              <a:stretch>
                <a:fillRect b="-79892" l="0" r="0" t="-79902"/>
              </a:stretch>
            </a:blipFill>
            <a:ln>
              <a:noFill/>
            </a:ln>
          </p:spPr>
        </p:sp>
        <p:sp>
          <p:nvSpPr>
            <p:cNvPr id="90" name="Google Shape;90;p1"/>
            <p:cNvSpPr txBox="1"/>
            <p:nvPr/>
          </p:nvSpPr>
          <p:spPr>
            <a:xfrm>
              <a:off x="0" y="0"/>
              <a:ext cx="2036700" cy="30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19954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77" u="none" cap="none" strike="noStrike">
                  <a:solidFill>
                    <a:srgbClr val="5F6C82"/>
                  </a:solidFill>
                  <a:latin typeface="Arial"/>
                  <a:ea typeface="Arial"/>
                  <a:cs typeface="Arial"/>
                  <a:sym typeface="Arial"/>
                </a:rPr>
                <a:t>Enter </a:t>
              </a:r>
              <a:r>
                <a:rPr lang="en-US" sz="1177">
                  <a:solidFill>
                    <a:srgbClr val="5F6C82"/>
                  </a:solidFill>
                </a:rPr>
                <a:t>category</a:t>
              </a:r>
              <a:endParaRPr sz="1700"/>
            </a:p>
          </p:txBody>
        </p:sp>
      </p:grpSp>
      <p:sp>
        <p:nvSpPr>
          <p:cNvPr id="91" name="Google Shape;91;p1"/>
          <p:cNvSpPr txBox="1"/>
          <p:nvPr/>
        </p:nvSpPr>
        <p:spPr>
          <a:xfrm>
            <a:off x="2046450" y="3308875"/>
            <a:ext cx="3000000" cy="35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35">
                <a:solidFill>
                  <a:srgbClr val="5F6C82"/>
                </a:solidFill>
              </a:rPr>
              <a:t>Enter innovation / business idea title here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662175" y="5322550"/>
            <a:ext cx="5461800" cy="12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rgbClr val="5F6C82"/>
                </a:solidFill>
              </a:rPr>
              <a:t>Briefly describe the product/service, the problem it addresses, target users and the digital innovation involved.</a:t>
            </a:r>
            <a:endParaRPr sz="2050"/>
          </a:p>
        </p:txBody>
      </p:sp>
      <p:sp>
        <p:nvSpPr>
          <p:cNvPr id="93" name="Google Shape;93;p1"/>
          <p:cNvSpPr txBox="1"/>
          <p:nvPr/>
        </p:nvSpPr>
        <p:spPr>
          <a:xfrm>
            <a:off x="825875" y="5322550"/>
            <a:ext cx="5841600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200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50">
                <a:solidFill>
                  <a:srgbClr val="5F6C82"/>
                </a:solidFill>
              </a:rPr>
              <a:t>Insert product / service visual here</a:t>
            </a:r>
            <a:endParaRPr sz="20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 txBox="1"/>
          <p:nvPr/>
        </p:nvSpPr>
        <p:spPr>
          <a:xfrm>
            <a:off x="294621" y="2480576"/>
            <a:ext cx="1932080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Who helps us deliver value?</a:t>
            </a:r>
            <a:endParaRPr sz="1895"/>
          </a:p>
        </p:txBody>
      </p:sp>
      <p:sp>
        <p:nvSpPr>
          <p:cNvPr id="99" name="Google Shape;99;p2"/>
          <p:cNvSpPr txBox="1"/>
          <p:nvPr/>
        </p:nvSpPr>
        <p:spPr>
          <a:xfrm>
            <a:off x="3186557" y="2480582"/>
            <a:ext cx="1932080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What must we do well?</a:t>
            </a:r>
            <a:endParaRPr sz="1895"/>
          </a:p>
        </p:txBody>
      </p:sp>
      <p:sp>
        <p:nvSpPr>
          <p:cNvPr id="100" name="Google Shape;100;p2"/>
          <p:cNvSpPr txBox="1"/>
          <p:nvPr/>
        </p:nvSpPr>
        <p:spPr>
          <a:xfrm>
            <a:off x="3246469" y="4742844"/>
            <a:ext cx="1932080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What assets do we need?</a:t>
            </a:r>
            <a:endParaRPr sz="1895"/>
          </a:p>
        </p:txBody>
      </p:sp>
      <p:sp>
        <p:nvSpPr>
          <p:cNvPr id="101" name="Google Shape;101;p2"/>
          <p:cNvSpPr txBox="1"/>
          <p:nvPr/>
        </p:nvSpPr>
        <p:spPr>
          <a:xfrm>
            <a:off x="5978525" y="2480575"/>
            <a:ext cx="2114366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Why will customers choose us?</a:t>
            </a:r>
            <a:endParaRPr sz="1895"/>
          </a:p>
        </p:txBody>
      </p:sp>
      <p:sp>
        <p:nvSpPr>
          <p:cNvPr id="102" name="Google Shape;102;p2"/>
          <p:cNvSpPr txBox="1"/>
          <p:nvPr/>
        </p:nvSpPr>
        <p:spPr>
          <a:xfrm>
            <a:off x="8679975" y="2480625"/>
            <a:ext cx="21144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How do we engage customers?</a:t>
            </a:r>
            <a:endParaRPr sz="1895"/>
          </a:p>
        </p:txBody>
      </p:sp>
      <p:sp>
        <p:nvSpPr>
          <p:cNvPr id="103" name="Google Shape;103;p2"/>
          <p:cNvSpPr txBox="1"/>
          <p:nvPr/>
        </p:nvSpPr>
        <p:spPr>
          <a:xfrm>
            <a:off x="8679976" y="4742855"/>
            <a:ext cx="19320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How do we reach customers?</a:t>
            </a:r>
            <a:endParaRPr sz="1895"/>
          </a:p>
        </p:txBody>
      </p:sp>
      <p:sp>
        <p:nvSpPr>
          <p:cNvPr id="104" name="Google Shape;104;p2"/>
          <p:cNvSpPr txBox="1"/>
          <p:nvPr/>
        </p:nvSpPr>
        <p:spPr>
          <a:xfrm>
            <a:off x="11305973" y="2480575"/>
            <a:ext cx="2377925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Who are we creating value for?</a:t>
            </a:r>
            <a:endParaRPr sz="1895"/>
          </a:p>
        </p:txBody>
      </p:sp>
      <p:sp>
        <p:nvSpPr>
          <p:cNvPr id="105" name="Google Shape;105;p2"/>
          <p:cNvSpPr txBox="1"/>
          <p:nvPr/>
        </p:nvSpPr>
        <p:spPr>
          <a:xfrm>
            <a:off x="294624" y="7543314"/>
            <a:ext cx="5387313" cy="26919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What are the major costs?</a:t>
            </a:r>
            <a:endParaRPr sz="1895"/>
          </a:p>
        </p:txBody>
      </p:sp>
      <p:sp>
        <p:nvSpPr>
          <p:cNvPr id="106" name="Google Shape;106;p2"/>
          <p:cNvSpPr txBox="1"/>
          <p:nvPr/>
        </p:nvSpPr>
        <p:spPr>
          <a:xfrm>
            <a:off x="7311192" y="7543320"/>
            <a:ext cx="5387400" cy="269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9" u="none" cap="none" strike="noStrike">
                <a:solidFill>
                  <a:srgbClr val="5F6C82"/>
                </a:solidFill>
                <a:latin typeface="Arial"/>
                <a:ea typeface="Arial"/>
                <a:cs typeface="Arial"/>
                <a:sym typeface="Arial"/>
              </a:rPr>
              <a:t>How will the business earn revenue?</a:t>
            </a:r>
            <a:endParaRPr sz="1895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